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2" r:id="rId3"/>
    <p:sldId id="273" r:id="rId4"/>
    <p:sldId id="274" r:id="rId5"/>
    <p:sldId id="257" r:id="rId6"/>
    <p:sldId id="259" r:id="rId7"/>
    <p:sldId id="260" r:id="rId8"/>
    <p:sldId id="262" r:id="rId9"/>
    <p:sldId id="263" r:id="rId10"/>
    <p:sldId id="264" r:id="rId11"/>
    <p:sldId id="266" r:id="rId12"/>
    <p:sldId id="261" r:id="rId13"/>
    <p:sldId id="265" r:id="rId14"/>
    <p:sldId id="267" r:id="rId15"/>
    <p:sldId id="268" r:id="rId16"/>
    <p:sldId id="270" r:id="rId17"/>
    <p:sldId id="269" r:id="rId18"/>
    <p:sldId id="271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6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BC756-234D-47AF-BEB0-14B6B6B9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6" b="2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CF839-ED6C-4D0A-9563-918FED889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s-CL" sz="4000" dirty="0"/>
              <a:t>Revisión </a:t>
            </a:r>
            <a:r>
              <a:rPr lang="es-CL" sz="4000" dirty="0" err="1"/>
              <a:t>Power</a:t>
            </a:r>
            <a:r>
              <a:rPr lang="es-CL" sz="4000" dirty="0"/>
              <a:t> b9i</a:t>
            </a:r>
          </a:p>
        </p:txBody>
      </p:sp>
    </p:spTree>
    <p:extLst>
      <p:ext uri="{BB962C8B-B14F-4D97-AF65-F5344CB8AC3E}">
        <p14:creationId xmlns:p14="http://schemas.microsoft.com/office/powerpoint/2010/main" val="30323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71" y="661376"/>
            <a:ext cx="8335027" cy="6688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dirty="0"/>
              <a:t>El análisis de </a:t>
            </a:r>
            <a:r>
              <a:rPr lang="es-CL" dirty="0" err="1"/>
              <a:t>cluster</a:t>
            </a:r>
            <a:r>
              <a:rPr lang="es-CL" dirty="0"/>
              <a:t> no lo comprendo. El análisis de </a:t>
            </a:r>
            <a:r>
              <a:rPr lang="es-CL" dirty="0" err="1"/>
              <a:t>cluster</a:t>
            </a:r>
            <a:r>
              <a:rPr lang="es-CL" dirty="0"/>
              <a:t> de ocurrencia también tiene superficie afectada (y con mapa)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2A53CA-D2F8-45BB-AABD-63B21173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8" y="2056009"/>
            <a:ext cx="8521874" cy="43660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BD15EE-809C-4FB3-BEF1-4D66C6E17D53}"/>
              </a:ext>
            </a:extLst>
          </p:cNvPr>
          <p:cNvSpPr txBox="1"/>
          <p:nvPr/>
        </p:nvSpPr>
        <p:spPr>
          <a:xfrm>
            <a:off x="450937" y="943212"/>
            <a:ext cx="329434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Cambiar título. Aquí incluye causas generales y causas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383110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0D110B-BE3A-440E-8B5F-8E0732F3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162" y="643468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56DC9-96A7-4A71-B057-46CA4D49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Geomática Agrícola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DE945-ED4B-47EB-84F3-00A6EC5D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723356" cy="1417320"/>
          </a:xfrm>
        </p:spPr>
        <p:txBody>
          <a:bodyPr>
            <a:normAutofit/>
          </a:bodyPr>
          <a:lstStyle/>
          <a:p>
            <a:r>
              <a:rPr lang="es-CL" sz="1600" dirty="0"/>
              <a:t>En los índices de suelo donde están en blanco (eliminar los espacio)…en los índices de suelo no se encuentra información específica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BAC625-9A84-4802-895A-55576567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56" y="3749992"/>
            <a:ext cx="6524518" cy="260980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F419BE1-D3B1-4941-833C-0CB3D1F08966}"/>
              </a:ext>
            </a:extLst>
          </p:cNvPr>
          <p:cNvSpPr txBox="1">
            <a:spLocks/>
          </p:cNvSpPr>
          <p:nvPr/>
        </p:nvSpPr>
        <p:spPr>
          <a:xfrm>
            <a:off x="838200" y="3883068"/>
            <a:ext cx="472335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Los primeros dos no corresponden a zonas anegadas. Esto de estar en la misma fila y que coincidan 3 con 3 pueden confundir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B47AB-E2F3-4E15-91A0-8E7B2FFA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7" y="1195936"/>
            <a:ext cx="4538598" cy="26742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74CE54-E7DA-4715-A3F8-56CC3E734855}"/>
              </a:ext>
            </a:extLst>
          </p:cNvPr>
          <p:cNvSpPr txBox="1"/>
          <p:nvPr/>
        </p:nvSpPr>
        <p:spPr>
          <a:xfrm>
            <a:off x="1091702" y="3231755"/>
            <a:ext cx="395748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A los cuadros vacíos agregar  “ sin información disponible”</a:t>
            </a:r>
          </a:p>
        </p:txBody>
      </p:sp>
    </p:spTree>
    <p:extLst>
      <p:ext uri="{BB962C8B-B14F-4D97-AF65-F5344CB8AC3E}">
        <p14:creationId xmlns:p14="http://schemas.microsoft.com/office/powerpoint/2010/main" val="263475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07E2B-C3EA-45AE-80E4-B8991E53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Agrostat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76A117-2D5B-4D35-966D-24541668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71" b="25213"/>
          <a:stretch/>
        </p:blipFill>
        <p:spPr>
          <a:xfrm>
            <a:off x="3499039" y="576198"/>
            <a:ext cx="7854761" cy="259288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B840C7-A57D-4961-8B28-A7D09C8597AD}"/>
              </a:ext>
            </a:extLst>
          </p:cNvPr>
          <p:cNvSpPr txBox="1"/>
          <p:nvPr/>
        </p:nvSpPr>
        <p:spPr>
          <a:xfrm>
            <a:off x="1152395" y="3429000"/>
            <a:ext cx="1020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puede iniciar solo con las dos opciones: cultivos anuales y cultivos permanentes?</a:t>
            </a:r>
          </a:p>
        </p:txBody>
      </p:sp>
    </p:spTree>
    <p:extLst>
      <p:ext uri="{BB962C8B-B14F-4D97-AF65-F5344CB8AC3E}">
        <p14:creationId xmlns:p14="http://schemas.microsoft.com/office/powerpoint/2010/main" val="32660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FC36-495A-4BB1-8EA2-4D11275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23759F-4182-42BB-ACFC-B6859E4F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35" y="2011363"/>
            <a:ext cx="7403530" cy="4160837"/>
          </a:xfrm>
        </p:spPr>
      </p:pic>
    </p:spTree>
    <p:extLst>
      <p:ext uri="{BB962C8B-B14F-4D97-AF65-F5344CB8AC3E}">
        <p14:creationId xmlns:p14="http://schemas.microsoft.com/office/powerpoint/2010/main" val="347858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6560-B6B0-4539-A122-C2EA399C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30" y="2983622"/>
            <a:ext cx="2581406" cy="1325563"/>
          </a:xfrm>
        </p:spPr>
        <p:txBody>
          <a:bodyPr>
            <a:normAutofit fontScale="90000"/>
          </a:bodyPr>
          <a:lstStyle/>
          <a:p>
            <a:r>
              <a:rPr lang="es-CL" sz="2800" dirty="0"/>
              <a:t>Las leyendas moverlas para que no tapen el mapa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84CE9A-2F3C-4CA8-ADEC-944397A1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883" y="747377"/>
            <a:ext cx="6073834" cy="332358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0019C2-0D09-49C6-8010-E3949C2E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83" y="2983622"/>
            <a:ext cx="6183429" cy="3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8A1D4-60F3-4DF9-A0A9-0723BF1C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000" dirty="0"/>
              <a:t>Esta queda para </a:t>
            </a:r>
            <a:r>
              <a:rPr lang="es-CL" sz="2000" dirty="0" err="1"/>
              <a:t>power</a:t>
            </a:r>
            <a:r>
              <a:rPr lang="es-CL" sz="2000" dirty="0"/>
              <a:t> </a:t>
            </a:r>
            <a:r>
              <a:rPr lang="es-CL" sz="2000" dirty="0" err="1"/>
              <a:t>bi</a:t>
            </a:r>
            <a:r>
              <a:rPr lang="es-CL" sz="2000" dirty="0"/>
              <a:t> específico de cultivos perennes.</a:t>
            </a:r>
            <a:br>
              <a:rPr lang="es-CL" sz="2000" dirty="0"/>
            </a:br>
            <a:r>
              <a:rPr lang="es-CL" sz="2000" dirty="0"/>
              <a:t>El general usar tabla para frutas</a:t>
            </a:r>
            <a:br>
              <a:rPr lang="es-CL" sz="2000" dirty="0"/>
            </a:br>
            <a:r>
              <a:rPr lang="es-CL" sz="2000" dirty="0" err="1"/>
              <a:t>Precio_mayoristas_consumidores</a:t>
            </a:r>
            <a:br>
              <a:rPr lang="es-CL" sz="2000" dirty="0"/>
            </a:br>
            <a:br>
              <a:rPr lang="es-CL" sz="2000" dirty="0"/>
            </a:br>
            <a:r>
              <a:rPr lang="es-CL" sz="2000" dirty="0"/>
              <a:t>Para hortalizas no se incluirán precios en versión gratis (solo existen precios diarios)</a:t>
            </a:r>
            <a:br>
              <a:rPr lang="es-CL" sz="2000" dirty="0"/>
            </a:br>
            <a:endParaRPr lang="es-CL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23345C-8CF3-4801-B8E8-04F276A6D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555" y="2011363"/>
            <a:ext cx="7792889" cy="4160837"/>
          </a:xfrm>
        </p:spPr>
      </p:pic>
    </p:spTree>
    <p:extLst>
      <p:ext uri="{BB962C8B-B14F-4D97-AF65-F5344CB8AC3E}">
        <p14:creationId xmlns:p14="http://schemas.microsoft.com/office/powerpoint/2010/main" val="211395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86F8F-46CD-45D2-B850-D7A45233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Para la general solo incluir el número de trabajadores dependientes según categoría y comuna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E40F88-3C87-435B-A763-940DF853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89" y="1690688"/>
            <a:ext cx="9126873" cy="5064699"/>
          </a:xfrm>
        </p:spPr>
      </p:pic>
    </p:spTree>
    <p:extLst>
      <p:ext uri="{BB962C8B-B14F-4D97-AF65-F5344CB8AC3E}">
        <p14:creationId xmlns:p14="http://schemas.microsoft.com/office/powerpoint/2010/main" val="102274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BF1D7-7E5E-450E-B0FE-D789883F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Colocar exportaciones e importaciones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16AD1-CDBF-4B30-A728-DA93AA546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Exportaciones_Kg_fruta__2 (en detalle vincular)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 err="1"/>
              <a:t>Exportacion_kg_FOB_anuales_final</a:t>
            </a:r>
            <a:r>
              <a:rPr lang="es-CL" dirty="0"/>
              <a:t> (en </a:t>
            </a:r>
            <a:r>
              <a:rPr lang="es-CL"/>
              <a:t>detalle vincular)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667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incendios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E5031-AD7A-4243-A7EB-10D94D15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4956"/>
            <a:ext cx="10515600" cy="2120900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Diapositiva 3: </a:t>
            </a:r>
          </a:p>
          <a:p>
            <a:r>
              <a:rPr lang="es-ES" sz="1600" dirty="0"/>
              <a:t>Fijar en Chile</a:t>
            </a:r>
          </a:p>
          <a:p>
            <a:r>
              <a:rPr lang="es-ES" sz="1600" dirty="0"/>
              <a:t>Cambiar título a: Distribución geográfica de los incendios agrupados por frecuencia (igual al título del mapa)</a:t>
            </a:r>
          </a:p>
          <a:p>
            <a:pPr marL="0" indent="0">
              <a:buNone/>
            </a:pPr>
            <a:r>
              <a:rPr lang="es-ES" sz="1600" dirty="0"/>
              <a:t>Agregar Texto: </a:t>
            </a:r>
          </a:p>
          <a:p>
            <a:pPr marL="0" indent="0">
              <a:buNone/>
            </a:pPr>
            <a:r>
              <a:rPr lang="es-ES" sz="1600" dirty="0"/>
              <a:t>Vea el detalle por temporada y comuna específica seleccionando los filtros en temporada (</a:t>
            </a:r>
            <a:r>
              <a:rPr lang="es-ES" sz="1600" dirty="0" err="1"/>
              <a:t>click</a:t>
            </a:r>
            <a:r>
              <a:rPr lang="es-ES" sz="1600" dirty="0"/>
              <a:t> sobre los años) y las columnas de comuna (</a:t>
            </a:r>
            <a:r>
              <a:rPr lang="es-ES" sz="1600" dirty="0" err="1"/>
              <a:t>click</a:t>
            </a:r>
            <a:r>
              <a:rPr lang="es-ES" sz="1600" dirty="0"/>
              <a:t> sobre comuna de interés)</a:t>
            </a:r>
          </a:p>
          <a:p>
            <a:pPr marL="0" indent="0">
              <a:buNone/>
            </a:pPr>
            <a:r>
              <a:rPr lang="es-ES" sz="1600" dirty="0"/>
              <a:t>Texto mapa: Para ver mayor  detalle a nivel comuna se puede realizar un zoom en el mapa.</a:t>
            </a:r>
          </a:p>
          <a:p>
            <a:r>
              <a:rPr lang="es-ES" sz="1600" dirty="0"/>
              <a:t>Hacer dinámico el histograma de frecuencia y superficie afectadas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6B732B-9ACF-43C0-8CA7-ECACCCCF1ACF}"/>
              </a:ext>
            </a:extLst>
          </p:cNvPr>
          <p:cNvSpPr txBox="1">
            <a:spLocks/>
          </p:cNvSpPr>
          <p:nvPr/>
        </p:nvSpPr>
        <p:spPr>
          <a:xfrm>
            <a:off x="657225" y="3751581"/>
            <a:ext cx="10515600" cy="869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Diapositiva 5: </a:t>
            </a:r>
          </a:p>
          <a:p>
            <a:r>
              <a:rPr lang="es-ES" sz="1200" dirty="0"/>
              <a:t>Cambiar título. </a:t>
            </a:r>
            <a:r>
              <a:rPr lang="es-CL" sz="1200" dirty="0"/>
              <a:t>Superficie de incendios afectada según causa directa y específica.</a:t>
            </a:r>
          </a:p>
          <a:p>
            <a:r>
              <a:rPr lang="es-CL" sz="1200" dirty="0"/>
              <a:t>Agregar texto para gráfico de arriba. Vea el detalle de número de incendios según causa específica seleccionando los filtros en barras de gráfico de causas generales en </a:t>
            </a:r>
          </a:p>
          <a:p>
            <a:r>
              <a:rPr lang="es-CL" sz="1200" dirty="0"/>
              <a:t>Agregar texto para gráfico de abajo. Vea el detalle de superficie afectada según causa específica seleccionando los filtros en  causas generales (agregar un flechita </a:t>
            </a:r>
            <a:r>
              <a:rPr lang="es-CL" sz="1200" dirty="0">
                <a:latin typeface="Footlight MT Light" panose="0204060206030A020304" pitchFamily="18" charset="0"/>
              </a:rPr>
              <a:t>↑ </a:t>
            </a:r>
            <a:r>
              <a:rPr lang="es-CL" sz="1200" dirty="0"/>
              <a:t>que señale los filtros de causas generales)</a:t>
            </a:r>
          </a:p>
        </p:txBody>
      </p:sp>
    </p:spTree>
    <p:extLst>
      <p:ext uri="{BB962C8B-B14F-4D97-AF65-F5344CB8AC3E}">
        <p14:creationId xmlns:p14="http://schemas.microsoft.com/office/powerpoint/2010/main" val="414044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geomática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2E6047-56BC-4F78-99F4-0E9CC1A7C381}"/>
              </a:ext>
            </a:extLst>
          </p:cNvPr>
          <p:cNvSpPr txBox="1"/>
          <p:nvPr/>
        </p:nvSpPr>
        <p:spPr>
          <a:xfrm>
            <a:off x="1110752" y="2116433"/>
            <a:ext cx="5585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En  los cuadros vacíos se agregó  “ sin información disponible”</a:t>
            </a:r>
          </a:p>
          <a:p>
            <a:r>
              <a:rPr lang="es-CL" sz="1600" dirty="0"/>
              <a:t>En descripción general inventar algo para que no parezca que el principal uso se vincula al índice que está al lado.</a:t>
            </a:r>
          </a:p>
          <a:p>
            <a:endParaRPr lang="es-CL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21BB47D-C3ED-4BF7-A02F-96EA1382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4111838"/>
            <a:ext cx="6324600" cy="13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9AC68-E039-489F-BAAD-1FA94B28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Agrostat</a:t>
            </a:r>
            <a:r>
              <a:rPr lang="es-CL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43A0F8-CA34-46E1-AAD7-9A673415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Agregar texto: Superficie cultivos anuales</a:t>
            </a:r>
          </a:p>
          <a:p>
            <a:pPr marL="0" indent="0">
              <a:buNone/>
            </a:pPr>
            <a:r>
              <a:rPr lang="es-CL" dirty="0"/>
              <a:t>Para ver detalle por especie, seleccionar primero el filtro en la columna categoría y luego el filtro en la columna especie.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Cifras de superficie de perennes no está bien. </a:t>
            </a:r>
            <a:r>
              <a:rPr lang="es-CL" dirty="0">
                <a:highlight>
                  <a:srgbClr val="FFFF00"/>
                </a:highlight>
              </a:rPr>
              <a:t>Solo toma lo plantado el año sin embargo esta no es la superficie, por esto varía tanto. Aquí o se cambia la tabla (a la de evolución de superficie) o se cambia el nombre (superficie plantada por año)…prefiero la primera opción.</a:t>
            </a:r>
          </a:p>
        </p:txBody>
      </p:sp>
    </p:spTree>
    <p:extLst>
      <p:ext uri="{BB962C8B-B14F-4D97-AF65-F5344CB8AC3E}">
        <p14:creationId xmlns:p14="http://schemas.microsoft.com/office/powerpoint/2010/main" val="152051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569CB51-5EB7-427E-9089-54C86FEB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98" y="1194477"/>
            <a:ext cx="9173823" cy="53208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343274-2160-49BC-B545-F465F14A9653}"/>
              </a:ext>
            </a:extLst>
          </p:cNvPr>
          <p:cNvSpPr txBox="1"/>
          <p:nvPr/>
        </p:nvSpPr>
        <p:spPr>
          <a:xfrm>
            <a:off x="5098094" y="518072"/>
            <a:ext cx="29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Incedios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1410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38A2DBB-4F4A-4CCD-8376-51031861D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254" y="1397588"/>
            <a:ext cx="9193623" cy="495310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5DD037-EECF-4CEC-B45F-5676079FD29C}"/>
              </a:ext>
            </a:extLst>
          </p:cNvPr>
          <p:cNvSpPr txBox="1"/>
          <p:nvPr/>
        </p:nvSpPr>
        <p:spPr>
          <a:xfrm>
            <a:off x="3782860" y="507304"/>
            <a:ext cx="231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Perfect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9165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33" y="435908"/>
            <a:ext cx="9110596" cy="18568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1600" dirty="0"/>
              <a:t>El mapa se ve en </a:t>
            </a:r>
            <a:r>
              <a:rPr lang="es-CL" sz="1600" dirty="0" err="1"/>
              <a:t>Africa</a:t>
            </a:r>
            <a:r>
              <a:rPr lang="es-CL" sz="1600" dirty="0"/>
              <a:t> entonces pareciera que no funciona…luego cuando se selecciona aparecen los punto. Se podría fijar con el zoom y en Chile?</a:t>
            </a:r>
          </a:p>
          <a:p>
            <a:pPr marL="0" indent="0" algn="just">
              <a:buNone/>
            </a:pPr>
            <a:r>
              <a:rPr lang="es-CL" sz="1600" dirty="0"/>
              <a:t>Además yo quitaría el título de Análisis de </a:t>
            </a:r>
            <a:r>
              <a:rPr lang="es-CL" sz="1600" dirty="0" err="1"/>
              <a:t>Cluster</a:t>
            </a:r>
            <a:r>
              <a:rPr lang="es-CL" sz="1600" dirty="0"/>
              <a:t>….sino Localización Geográfica de Incendios (2010-2020). </a:t>
            </a:r>
            <a:r>
              <a:rPr lang="es-CL" sz="1600" dirty="0">
                <a:highlight>
                  <a:srgbClr val="FFFF00"/>
                </a:highlight>
              </a:rPr>
              <a:t>Además agregar un pequeño texto abajo en donde se explique que se pueden seleccionar  los filtros.</a:t>
            </a:r>
          </a:p>
          <a:p>
            <a:pPr marL="0" indent="0" algn="just">
              <a:buNone/>
            </a:pPr>
            <a:r>
              <a:rPr lang="es-CL" sz="1600" dirty="0">
                <a:highlight>
                  <a:srgbClr val="FFFF00"/>
                </a:highlight>
              </a:rPr>
              <a:t>Hacer dinámico el histograma de frecuencia y superficie afectadas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318216-577D-4190-BF59-274EA0D2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6" y="2504267"/>
            <a:ext cx="8587780" cy="4565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6C3C3-2D4D-4340-A97A-64ACE06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68" y="2715786"/>
            <a:ext cx="7385827" cy="41422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723C27-D624-4ADA-B2EB-96A149AE656B}"/>
              </a:ext>
            </a:extLst>
          </p:cNvPr>
          <p:cNvSpPr txBox="1"/>
          <p:nvPr/>
        </p:nvSpPr>
        <p:spPr>
          <a:xfrm>
            <a:off x="102403" y="435908"/>
            <a:ext cx="287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Texto corto para rotulación de mapa</a:t>
            </a:r>
          </a:p>
        </p:txBody>
      </p:sp>
    </p:spTree>
    <p:extLst>
      <p:ext uri="{BB962C8B-B14F-4D97-AF65-F5344CB8AC3E}">
        <p14:creationId xmlns:p14="http://schemas.microsoft.com/office/powerpoint/2010/main" val="338475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994" y="622775"/>
            <a:ext cx="8335027" cy="6688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1600" dirty="0"/>
              <a:t>Podría ser el gráfico de superficie y frecuencia  dinámico (cuando se seleccione la comuna observar comportamiento de comuna (por año o histórico)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F8446-A8F7-4351-84B6-AC03DFB9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86" y="1377863"/>
            <a:ext cx="8658035" cy="48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01" y="435908"/>
            <a:ext cx="8335027" cy="668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B122AE-AD72-4FC5-8F6D-905CB196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2" y="1104797"/>
            <a:ext cx="9736899" cy="53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863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3"/>
      </a:lt2>
      <a:accent1>
        <a:srgbClr val="DA36B3"/>
      </a:accent1>
      <a:accent2>
        <a:srgbClr val="C8245D"/>
      </a:accent2>
      <a:accent3>
        <a:srgbClr val="DA4136"/>
      </a:accent3>
      <a:accent4>
        <a:srgbClr val="C87424"/>
      </a:accent4>
      <a:accent5>
        <a:srgbClr val="B3A62C"/>
      </a:accent5>
      <a:accent6>
        <a:srgbClr val="83B220"/>
      </a:accent6>
      <a:hlink>
        <a:srgbClr val="31944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606</Words>
  <Application>Microsoft Office PowerPoint</Application>
  <PresentationFormat>Panorámica</PresentationFormat>
  <Paragraphs>45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Elephant</vt:lpstr>
      <vt:lpstr>Footlight MT Light</vt:lpstr>
      <vt:lpstr>BrushVTI</vt:lpstr>
      <vt:lpstr>Revisión Power b9i</vt:lpstr>
      <vt:lpstr>Resumen incendios</vt:lpstr>
      <vt:lpstr>Resumen geomática</vt:lpstr>
      <vt:lpstr>Agrostat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Geomática Agrícola</vt:lpstr>
      <vt:lpstr>Agrostat</vt:lpstr>
      <vt:lpstr>perfect</vt:lpstr>
      <vt:lpstr>Las leyendas moverlas para que no tapen el mapa</vt:lpstr>
      <vt:lpstr>Esta queda para power bi específico de cultivos perennes. El general usar tabla para frutas Precio_mayoristas_consumidores  Para hortalizas no se incluirán precios en versión gratis (solo existen precios diarios) </vt:lpstr>
      <vt:lpstr>Para la general solo incluir el número de trabajadores dependientes según categoría y comuna</vt:lpstr>
      <vt:lpstr>Colocar exportaciones e importaciones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Power b9i</dc:title>
  <dc:creator>Claudia Garrido</dc:creator>
  <cp:lastModifiedBy>Claudia Garrido</cp:lastModifiedBy>
  <cp:revision>18</cp:revision>
  <dcterms:created xsi:type="dcterms:W3CDTF">2020-12-08T21:50:29Z</dcterms:created>
  <dcterms:modified xsi:type="dcterms:W3CDTF">2020-12-09T20:28:59Z</dcterms:modified>
</cp:coreProperties>
</file>